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67" r:id="rId5"/>
    <p:sldId id="270" r:id="rId6"/>
    <p:sldId id="261" r:id="rId7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7516" autoAdjust="0"/>
  </p:normalViewPr>
  <p:slideViewPr>
    <p:cSldViewPr snapToGrid="0">
      <p:cViewPr varScale="1">
        <p:scale>
          <a:sx n="64" d="100"/>
          <a:sy n="64" d="100"/>
        </p:scale>
        <p:origin x="25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495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  <a:lvl2pPr marL="342900" indent="0" algn="ctr" rtl="0">
              <a:buNone/>
              <a:defRPr sz="1500"/>
            </a:lvl2pPr>
            <a:lvl3pPr marL="685800" indent="0" algn="ctr" rtl="0">
              <a:buNone/>
              <a:defRPr sz="1350"/>
            </a:lvl3pPr>
            <a:lvl4pPr marL="1028700" indent="0" algn="ctr" rtl="0">
              <a:buNone/>
              <a:defRPr sz="1200"/>
            </a:lvl4pPr>
            <a:lvl5pPr marL="1371600" indent="0" algn="ctr" rtl="0">
              <a:buNone/>
              <a:defRPr sz="1200"/>
            </a:lvl5pPr>
            <a:lvl6pPr marL="1714500" indent="0" algn="ctr" rtl="0">
              <a:buNone/>
              <a:defRPr sz="1200"/>
            </a:lvl6pPr>
            <a:lvl7pPr marL="2057400" indent="0" algn="ctr" rtl="0">
              <a:buNone/>
              <a:defRPr sz="1200"/>
            </a:lvl7pPr>
            <a:lvl8pPr marL="2400300" indent="0" algn="ctr" rtl="0">
              <a:buNone/>
              <a:defRPr sz="1200"/>
            </a:lvl8pPr>
            <a:lvl9pPr marL="2743200" indent="0" algn="ctr" rtl="0">
              <a:buNone/>
              <a:defRPr sz="1200"/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rtlCol="0" anchor="b">
            <a:normAutofit/>
          </a:bodyPr>
          <a:lstStyle>
            <a:lvl1pPr algn="l" rtl="0">
              <a:defRPr sz="39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500">
                <a:solidFill>
                  <a:schemeClr val="accent2"/>
                </a:solidFill>
              </a:defRPr>
            </a:lvl1pPr>
            <a:lvl2pPr marL="342900" indent="0" algn="l" rtl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l" rtl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l" rtl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575" b="0">
                <a:solidFill>
                  <a:schemeClr val="accent2"/>
                </a:solidFill>
              </a:defRPr>
            </a:lvl1pPr>
            <a:lvl2pPr marL="342900" indent="0" algn="l" rtl="0">
              <a:buNone/>
              <a:defRPr sz="1500" b="1"/>
            </a:lvl2pPr>
            <a:lvl3pPr marL="685800" indent="0" algn="l" rtl="0">
              <a:buNone/>
              <a:defRPr sz="1350" b="1"/>
            </a:lvl3pPr>
            <a:lvl4pPr marL="1028700" indent="0" algn="l" rtl="0">
              <a:buNone/>
              <a:defRPr sz="1200" b="1"/>
            </a:lvl4pPr>
            <a:lvl5pPr marL="1371600" indent="0" algn="l" rtl="0">
              <a:buNone/>
              <a:defRPr sz="1200" b="1"/>
            </a:lvl5pPr>
            <a:lvl6pPr marL="1714500" indent="0" algn="l" rtl="0">
              <a:buNone/>
              <a:defRPr sz="1200" b="1"/>
            </a:lvl6pPr>
            <a:lvl7pPr marL="2057400" indent="0" algn="l" rtl="0">
              <a:buNone/>
              <a:defRPr sz="1200" b="1"/>
            </a:lvl7pPr>
            <a:lvl8pPr marL="2400300" indent="0" algn="l" rtl="0">
              <a:buNone/>
              <a:defRPr sz="1200" b="1"/>
            </a:lvl8pPr>
            <a:lvl9pPr marL="2743200" indent="0" algn="l" rtl="0">
              <a:buNone/>
              <a:defRPr sz="12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575" b="0">
                <a:solidFill>
                  <a:schemeClr val="accent2"/>
                </a:solidFill>
              </a:defRPr>
            </a:lvl1pPr>
            <a:lvl2pPr marL="342900" indent="0" algn="l" rtl="0">
              <a:buNone/>
              <a:defRPr sz="1500" b="1"/>
            </a:lvl2pPr>
            <a:lvl3pPr marL="685800" indent="0" algn="l" rtl="0">
              <a:buNone/>
              <a:defRPr sz="1350" b="1"/>
            </a:lvl3pPr>
            <a:lvl4pPr marL="1028700" indent="0" algn="l" rtl="0">
              <a:buNone/>
              <a:defRPr sz="1200" b="1"/>
            </a:lvl4pPr>
            <a:lvl5pPr marL="1371600" indent="0" algn="l" rtl="0">
              <a:buNone/>
              <a:defRPr sz="1200" b="1"/>
            </a:lvl5pPr>
            <a:lvl6pPr marL="1714500" indent="0" algn="l" rtl="0">
              <a:buNone/>
              <a:defRPr sz="1200" b="1"/>
            </a:lvl6pPr>
            <a:lvl7pPr marL="2057400" indent="0" algn="l" rtl="0">
              <a:buNone/>
              <a:defRPr sz="1200" b="1"/>
            </a:lvl7pPr>
            <a:lvl8pPr marL="2400300" indent="0" algn="l" rtl="0">
              <a:buNone/>
              <a:defRPr sz="1200" b="1"/>
            </a:lvl8pPr>
            <a:lvl9pPr marL="2743200" indent="0" algn="l" rtl="0">
              <a:buNone/>
              <a:defRPr sz="12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195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500"/>
            </a:lvl2pPr>
            <a:lvl3pPr algn="l" rtl="0">
              <a:defRPr sz="1350"/>
            </a:lvl3pPr>
            <a:lvl4pPr algn="l" rtl="0">
              <a:defRPr sz="1200"/>
            </a:lvl4pPr>
            <a:lvl5pPr algn="l" rtl="0">
              <a:defRPr sz="1050"/>
            </a:lvl5pPr>
            <a:lvl6pPr algn="l" rtl="0">
              <a:defRPr sz="1050"/>
            </a:lvl6pPr>
            <a:lvl7pPr algn="l" rtl="0">
              <a:defRPr sz="1050"/>
            </a:lvl7pPr>
            <a:lvl8pPr algn="l" rtl="0">
              <a:defRPr sz="1050"/>
            </a:lvl8pPr>
            <a:lvl9pPr algn="l" rtl="0">
              <a:defRPr sz="105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750"/>
              </a:spcBef>
              <a:buNone/>
              <a:defRPr sz="105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195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135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1800"/>
            </a:lvl1pPr>
            <a:lvl2pPr marL="342900" indent="0" algn="l" rtl="0">
              <a:buNone/>
              <a:defRPr sz="2100"/>
            </a:lvl2pPr>
            <a:lvl3pPr marL="685800" indent="0" algn="l" rtl="0">
              <a:buNone/>
              <a:defRPr sz="1800"/>
            </a:lvl3pPr>
            <a:lvl4pPr marL="1028700" indent="0" algn="l" rtl="0">
              <a:buNone/>
              <a:defRPr sz="1500"/>
            </a:lvl4pPr>
            <a:lvl5pPr marL="1371600" indent="0" algn="l" rtl="0">
              <a:buNone/>
              <a:defRPr sz="1500"/>
            </a:lvl5pPr>
            <a:lvl6pPr marL="1714500" indent="0" algn="l" rtl="0">
              <a:buNone/>
              <a:defRPr sz="1500"/>
            </a:lvl6pPr>
            <a:lvl7pPr marL="2057400" indent="0" algn="l" rtl="0">
              <a:buNone/>
              <a:defRPr sz="1500"/>
            </a:lvl7pPr>
            <a:lvl8pPr marL="2400300" indent="0" algn="l" rtl="0">
              <a:buNone/>
              <a:defRPr sz="1500"/>
            </a:lvl8pPr>
            <a:lvl9pPr marL="2743200" indent="0" algn="l" rtl="0">
              <a:buNone/>
              <a:defRPr sz="15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750"/>
              </a:spcBef>
              <a:buNone/>
              <a:defRPr sz="105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25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25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25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763" y="1333570"/>
            <a:ext cx="7430690" cy="2095430"/>
          </a:xfrm>
        </p:spPr>
        <p:txBody>
          <a:bodyPr rtlCol="0"/>
          <a:lstStyle/>
          <a:p>
            <a:pPr rtl="0"/>
            <a:r>
              <a:rPr lang="ru" dirty="0"/>
              <a:t>Игры с мячиком Су-джок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763" y="3429000"/>
            <a:ext cx="5318521" cy="628650"/>
          </a:xfrm>
        </p:spPr>
        <p:txBody>
          <a:bodyPr rtlCol="0"/>
          <a:lstStyle/>
          <a:p>
            <a:pPr rtl="0"/>
            <a:r>
              <a:rPr lang="ru" dirty="0"/>
              <a:t>Учитель- логопед Рожкова Арина Витальевна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69B13F9-F3C9-A432-8D21-FF9DFF285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92" y="1749283"/>
            <a:ext cx="8570213" cy="18518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81" y="689738"/>
            <a:ext cx="8868239" cy="900312"/>
          </a:xfrm>
        </p:spPr>
        <p:txBody>
          <a:bodyPr rtlCol="0">
            <a:normAutofit/>
          </a:bodyPr>
          <a:lstStyle/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Пальчиковая игра «Мальчик-пальчик». (с массажными кольцами)</a:t>
            </a:r>
            <a:b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5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Описание: упражнение выполняется сначала на правой руке, затем на левой.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C939C-F99B-2275-8487-FE242E458A39}"/>
              </a:ext>
            </a:extLst>
          </p:cNvPr>
          <p:cNvSpPr txBox="1"/>
          <p:nvPr/>
        </p:nvSpPr>
        <p:spPr>
          <a:xfrm>
            <a:off x="218026" y="1948072"/>
            <a:ext cx="870794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Мальчик-пальчик, где ты был? 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(надеваем кольцо  Су-Джок на большой палец)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этим братцем в лес ходил, 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(надеваем кольцо  Су-Джок на указательный палец)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этим братцем щи варил,     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(надеваем кольцо  Су-Джок на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палец)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этим братцем кашу ел</a:t>
            </a:r>
            <a:r>
              <a:rPr lang="ru-RU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   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(надеваем кольцо  Су-Джок на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безымянный палец)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этим братцем песни пел.   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(надеваем кольцо  Су-Джок на</a:t>
            </a:r>
            <a: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указательный палец).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0019B29A-3751-B0A3-0B93-CA6F369442AE}"/>
              </a:ext>
            </a:extLst>
          </p:cNvPr>
          <p:cNvSpPr/>
          <p:nvPr/>
        </p:nvSpPr>
        <p:spPr>
          <a:xfrm>
            <a:off x="137881" y="1590049"/>
            <a:ext cx="8868239" cy="183895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4837EAA0-1D1B-522C-5F79-7473EF4C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1" y="689738"/>
            <a:ext cx="8868239" cy="900312"/>
          </a:xfrm>
        </p:spPr>
        <p:txBody>
          <a:bodyPr rtlCol="0">
            <a:normAutofit/>
          </a:bodyPr>
          <a:lstStyle/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Пальчиковая игра «Ёжик». (с массажными кольцами)</a:t>
            </a:r>
            <a:br>
              <a:rPr lang="ru-RU" sz="15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5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Описание: упражнение выполняется сначала на правой руке, затем на левой.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657572-5AF1-F0F2-66AC-AC83A488503F}"/>
              </a:ext>
            </a:extLst>
          </p:cNvPr>
          <p:cNvSpPr txBox="1"/>
          <p:nvPr/>
        </p:nvSpPr>
        <p:spPr>
          <a:xfrm>
            <a:off x="137881" y="1689655"/>
            <a:ext cx="8868239" cy="1592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just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Ежик, ежик колкий, где твои иголки,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(дети катают Су-Джок между ладоней)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бельчонку сшить распашонку,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(прокатываем шарик по указательному пальцу)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Починить штанишки шалуну-зайчишке,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(прокатываем шарик по среднему пальцу)</a:t>
            </a:r>
            <a:endParaRPr lang="ru-RU" sz="1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Ёжик фыркнул – отойдите и не плачьте, не просите,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(прокатываем шарик по безымянному пальцу)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70510" algn="just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дам иголки - съедят меня волки. </a:t>
            </a:r>
            <a:r>
              <a:rPr lang="ru-RU" sz="15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(прокатываем шарик по мизинцу).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4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D4CF9E4-202A-82C4-203A-D417A07DA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03" y="1304512"/>
            <a:ext cx="8879594" cy="318052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5546F7B-5123-0AF1-0991-3F86AB69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81" y="1077365"/>
            <a:ext cx="8868239" cy="386173"/>
          </a:xfrm>
        </p:spPr>
        <p:txBody>
          <a:bodyPr rtlCol="0">
            <a:noAutofit/>
          </a:bodyPr>
          <a:lstStyle/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Пальчиковая игра с шариками Су-Джок «Ёжик»</a:t>
            </a:r>
            <a:b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15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EB00AC-A4EE-6796-ACD9-593AA348D9A2}"/>
              </a:ext>
            </a:extLst>
          </p:cNvPr>
          <p:cNvSpPr txBox="1"/>
          <p:nvPr/>
        </p:nvSpPr>
        <p:spPr>
          <a:xfrm>
            <a:off x="397566" y="1463537"/>
            <a:ext cx="8338931" cy="85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5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Описание: берём 2 массажные шарика и проводим ими по ладоням ребёнка (его руки лежат на коленях ладонями вверх), делая по одному движению на каждый ударный слог: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3C2F64-89CE-1CD6-3457-E53CF6ABB4F8}"/>
              </a:ext>
            </a:extLst>
          </p:cNvPr>
          <p:cNvSpPr txBox="1"/>
          <p:nvPr/>
        </p:nvSpPr>
        <p:spPr>
          <a:xfrm>
            <a:off x="137881" y="2482298"/>
            <a:ext cx="886823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Гладь мои ладошки, ёж!</a:t>
            </a:r>
          </a:p>
          <a:p>
            <a:pPr algn="ctr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 колючий, ну и что ж!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6750BD-BAC5-A48C-27C1-449A44465D18}"/>
              </a:ext>
            </a:extLst>
          </p:cNvPr>
          <p:cNvSpPr txBox="1"/>
          <p:nvPr/>
        </p:nvSpPr>
        <p:spPr>
          <a:xfrm>
            <a:off x="397567" y="3383124"/>
            <a:ext cx="8608553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5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Потом ребёнок гладит их ладошками со словами: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B3ABC-BA78-A0E9-829D-35DE9BB69BA5}"/>
              </a:ext>
            </a:extLst>
          </p:cNvPr>
          <p:cNvSpPr txBox="1"/>
          <p:nvPr/>
        </p:nvSpPr>
        <p:spPr>
          <a:xfrm>
            <a:off x="137880" y="3798623"/>
            <a:ext cx="886823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хочу тебя погладить,</a:t>
            </a:r>
          </a:p>
          <a:p>
            <a:pPr algn="ctr"/>
            <a:r>
              <a:rPr lang="ru-RU" sz="16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 хочу с тобой поладить.</a:t>
            </a: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839553-D804-709F-0A01-3F206C71A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03" y="1590050"/>
            <a:ext cx="8879594" cy="26067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81" y="689738"/>
            <a:ext cx="8868239" cy="900312"/>
          </a:xfrm>
        </p:spPr>
        <p:txBody>
          <a:bodyPr rtlCol="0">
            <a:normAutofit/>
          </a:bodyPr>
          <a:lstStyle/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Пальчиковая игра с шариками Су-Джок</a:t>
            </a:r>
            <a:b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«Я мячом круги катаю»</a:t>
            </a:r>
            <a:endParaRPr lang="ru-RU" sz="15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C939C-F99B-2275-8487-FE242E458A39}"/>
              </a:ext>
            </a:extLst>
          </p:cNvPr>
          <p:cNvSpPr txBox="1"/>
          <p:nvPr/>
        </p:nvSpPr>
        <p:spPr>
          <a:xfrm>
            <a:off x="218026" y="1759229"/>
            <a:ext cx="8707946" cy="2273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ctr"/>
            <a:r>
              <a:rPr lang="ru-RU" sz="1575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детей в обеих руках Су-Джок шарики.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мячом круги катаю,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круговые вращения шариком по ладони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Взад - вперед его гоняю.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катаем шарик вверх-вниз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 поглажу я ладошку.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гладим ладошку шариком правой руки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Будто я сметаю крошку,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гладим ладошку шариком левой руки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сожму его немножко,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сжимаем шарик в правой руке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сжимает лапу кошка,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сжимаем шарик в левой руке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Каждым пальцем мяч прижму,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поочередно прижимаем пальчики правой руки к шарику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indent="270510" algn="ctr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другой рукой начну. (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поочередно прижимаем пальчики левой руки к шарику</a:t>
            </a:r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978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6C74578-DAF2-4F46-C93F-DC24ED31BA1C}"/>
              </a:ext>
            </a:extLst>
          </p:cNvPr>
          <p:cNvSpPr txBox="1">
            <a:spLocks/>
          </p:cNvSpPr>
          <p:nvPr/>
        </p:nvSpPr>
        <p:spPr>
          <a:xfrm>
            <a:off x="137881" y="590346"/>
            <a:ext cx="8868239" cy="90031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Пальчиковая игра с шариками Су-Джок</a:t>
            </a:r>
          </a:p>
          <a:p>
            <a:pPr indent="27051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«На поляне, на лужайке»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D39331A-40DD-DBF5-37DD-A2FB2C22D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03" y="1590050"/>
            <a:ext cx="5085840" cy="334224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4F2BBBA-8682-7BAE-4455-6F67884FFBA0}"/>
              </a:ext>
            </a:extLst>
          </p:cNvPr>
          <p:cNvSpPr txBox="1"/>
          <p:nvPr/>
        </p:nvSpPr>
        <p:spPr>
          <a:xfrm>
            <a:off x="239719" y="1651116"/>
            <a:ext cx="4870809" cy="3243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поляне, на лужайке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(катать шарик между</a:t>
            </a:r>
          </a:p>
          <a:p>
            <a:pPr indent="270510" algn="just"/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ладонями)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Целый день скакали зайки.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(прыгать по ладошке шаром)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катались по траве,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(катать вперед – назад)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хвоста и к голове.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 зайцы так скакали,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(прыгать по ладошке шаром)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напрыгались, устали.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(положить шарик на</a:t>
            </a:r>
          </a:p>
          <a:p>
            <a:pPr indent="270510" algn="just"/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ладошку)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Стала гладить и ласкать</a:t>
            </a:r>
          </a:p>
          <a:p>
            <a:pPr indent="270510" algn="just"/>
            <a:r>
              <a:rPr lang="ru-RU" sz="1575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зайчат зайчиха-мать. </a:t>
            </a:r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(гладить шаром</a:t>
            </a:r>
          </a:p>
          <a:p>
            <a:pPr indent="270510" algn="just"/>
            <a:r>
              <a:rPr lang="ru-RU" sz="1575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палец)</a:t>
            </a: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учебной презентации с играющими детьми (рисованные картинки, широкоэкранный формат)</Template>
  <TotalTime>40</TotalTime>
  <Words>483</Words>
  <Application>Microsoft Office PowerPoint</Application>
  <PresentationFormat>Экран (4:3)</PresentationFormat>
  <Paragraphs>47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Euphemia</vt:lpstr>
      <vt:lpstr>Wingdings</vt:lpstr>
      <vt:lpstr>Играющие дети 16 х 9</vt:lpstr>
      <vt:lpstr>Игры с мячиком Су-джок</vt:lpstr>
      <vt:lpstr>Пальчиковая игра «Мальчик-пальчик». (с массажными кольцами) Описание: упражнение выполняется сначала на правой руке, затем на левой.</vt:lpstr>
      <vt:lpstr>Пальчиковая игра «Ёжик». (с массажными кольцами) Описание: упражнение выполняется сначала на правой руке, затем на левой.</vt:lpstr>
      <vt:lpstr>Пальчиковая игра с шариками Су-Джок «Ёжик» </vt:lpstr>
      <vt:lpstr>Пальчиковая игра с шариками Су-Джок «Я мячом круги катаю»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мячиком Су-джок</dc:title>
  <dc:creator>Моок Виолетта Евгеньевна</dc:creator>
  <cp:lastModifiedBy>PC</cp:lastModifiedBy>
  <cp:revision>22</cp:revision>
  <dcterms:created xsi:type="dcterms:W3CDTF">2024-01-13T18:01:43Z</dcterms:created>
  <dcterms:modified xsi:type="dcterms:W3CDTF">2024-01-13T19:47:26Z</dcterms:modified>
</cp:coreProperties>
</file>